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510" r:id="rId2"/>
    <p:sldId id="549" r:id="rId3"/>
    <p:sldId id="550" r:id="rId4"/>
    <p:sldId id="551" r:id="rId5"/>
    <p:sldId id="437" r:id="rId6"/>
    <p:sldId id="519" r:id="rId7"/>
    <p:sldId id="578" r:id="rId8"/>
    <p:sldId id="577" r:id="rId9"/>
    <p:sldId id="579" r:id="rId10"/>
    <p:sldId id="560" r:id="rId11"/>
    <p:sldId id="580" r:id="rId12"/>
    <p:sldId id="561" r:id="rId13"/>
    <p:sldId id="575" r:id="rId14"/>
    <p:sldId id="552" r:id="rId15"/>
    <p:sldId id="565" r:id="rId16"/>
    <p:sldId id="563" r:id="rId17"/>
    <p:sldId id="547" r:id="rId18"/>
    <p:sldId id="555" r:id="rId19"/>
    <p:sldId id="568" r:id="rId20"/>
    <p:sldId id="554" r:id="rId21"/>
    <p:sldId id="569" r:id="rId22"/>
    <p:sldId id="530" r:id="rId23"/>
    <p:sldId id="558" r:id="rId24"/>
    <p:sldId id="559" r:id="rId25"/>
    <p:sldId id="567" r:id="rId26"/>
    <p:sldId id="540" r:id="rId27"/>
    <p:sldId id="571" r:id="rId28"/>
    <p:sldId id="572" r:id="rId29"/>
    <p:sldId id="375" r:id="rId30"/>
    <p:sldId id="513" r:id="rId31"/>
    <p:sldId id="514" r:id="rId32"/>
    <p:sldId id="515" r:id="rId33"/>
    <p:sldId id="516" r:id="rId34"/>
    <p:sldId id="517" r:id="rId35"/>
    <p:sldId id="527" r:id="rId36"/>
    <p:sldId id="546" r:id="rId37"/>
    <p:sldId id="573" r:id="rId38"/>
    <p:sldId id="574" r:id="rId39"/>
    <p:sldId id="496" r:id="rId40"/>
  </p:sldIdLst>
  <p:sldSz cx="9144000" cy="6858000" type="screen4x3"/>
  <p:notesSz cx="6858000" cy="9144000"/>
  <p:custDataLst>
    <p:tags r:id="rId4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A09"/>
    <a:srgbClr val="110F0D"/>
    <a:srgbClr val="070605"/>
    <a:srgbClr val="000000"/>
    <a:srgbClr val="0E0D0C"/>
    <a:srgbClr val="0D0C0B"/>
    <a:srgbClr val="0D0D0D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44559A-0AED-4CB4-BF71-4326D1719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708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36439D1-6E25-4E65-BBC2-1DEE3250C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496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accent4">
                    <a:lumMod val="50000"/>
                  </a:schemeClr>
                </a:solidFill>
              </a:rPr>
              <a:t>люди стали счастливее!</a:t>
            </a:r>
            <a:endParaRPr 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F94F44-EA16-4288-BE95-173EE42F6358}" type="slidenum">
              <a:rPr lang="ru-RU" smtClean="0"/>
              <a:pPr>
                <a:defRPr/>
              </a:pPr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CCFD05-5AF4-4D55-9366-9926AD12F62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3" descr="D:\FRONTPAGE THEMES\NATURE\ANABNR2.PNG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FA2244B-7781-4FF6-9A21-EE5BA7EE8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529A-E512-4FD7-A3D8-398D65F0BF21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F5003-B603-4FDF-B964-48E91AA8F4B6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210185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210185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23545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29200" y="423545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28BD-56F0-486F-B906-5487EAC4CA0A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210185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423545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485AB-5810-4F88-89B0-64181E572BCC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838200"/>
            <a:ext cx="7772400" cy="5378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A1EA-B56A-4AFD-B5F7-548541DDFC98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1450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1162050" y="6243638"/>
            <a:ext cx="1903413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657600" y="6243638"/>
            <a:ext cx="2894013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042150" y="6243638"/>
            <a:ext cx="1903413" cy="455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B4E0-E2ED-4C9B-95F7-F04399E89E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17DB-139B-4858-B3D7-D3E9521A41A3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5537A-17B1-48B4-A592-942CA7A89A05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7685F-80EE-4551-BC34-D36A43332B49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B4F63-54F1-4DFD-93BF-551232AADF8E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82A19-7F50-4FD1-9F64-F2E57B48025E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218F1-5BB6-44A5-845B-BCCB3305BAD6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42A7B-886C-4DE7-9D12-08EDC0FFF443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BE09-AD23-4D9D-A987-70D67B2C3C33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033" name="Picture 9" descr="C:\Wendy\anabnr2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BC611F-CFFE-4E29-B590-D2D49D2488B9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«Соседские сообщества в России»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smtClean="0"/>
              <a:t>Елена Шомина – ординарный профессор НИУ-ВШЭ   </a:t>
            </a:r>
            <a:r>
              <a:rPr lang="en-US" sz="2800" smtClean="0"/>
              <a:t>eshomina@hse.ru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876288"/>
          </a:xfrm>
        </p:spPr>
        <p:txBody>
          <a:bodyPr/>
          <a:lstStyle/>
          <a:p>
            <a:r>
              <a:rPr lang="ru-RU" dirty="0" smtClean="0"/>
              <a:t>Подъезд</a:t>
            </a:r>
            <a:endParaRPr lang="ru-RU" dirty="0"/>
          </a:p>
        </p:txBody>
      </p:sp>
      <p:pic>
        <p:nvPicPr>
          <p:cNvPr id="4" name="Содержимое 3" descr="Рисунок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658" y="2285992"/>
            <a:ext cx="6030684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фтовый чат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7358114" cy="584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541" y="1600200"/>
            <a:ext cx="67849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Полоскалки – тоже забота ТОСа </a:t>
            </a:r>
          </a:p>
        </p:txBody>
      </p:sp>
      <p:pic>
        <p:nvPicPr>
          <p:cNvPr id="9219" name="Содержимое 4" descr="полоскал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9950" y="2101850"/>
            <a:ext cx="3086100" cy="41148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320FC-DBA8-4D03-9485-460184D45AF7}" type="slidenum">
              <a:rPr lang="ru-RU" smtClean="0"/>
              <a:pPr>
                <a:defRPr/>
              </a:pPr>
              <a:t>13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Активизация деятельности соседских сообществ в свете реформы ЖКХ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Причины: жители стали собственниками,</a:t>
            </a:r>
          </a:p>
          <a:p>
            <a:pPr>
              <a:buNone/>
            </a:pPr>
            <a:r>
              <a:rPr lang="ru-RU" dirty="0" smtClean="0"/>
              <a:t>дома стали «ничьи», УК стали частными</a:t>
            </a:r>
          </a:p>
          <a:p>
            <a:pPr>
              <a:buNone/>
            </a:pPr>
            <a:r>
              <a:rPr lang="ru-RU" dirty="0" smtClean="0"/>
              <a:t>Полный беспредел    –       новые стандарты жилой среды, новые требования жителей</a:t>
            </a:r>
          </a:p>
          <a:p>
            <a:r>
              <a:rPr lang="ru-RU" dirty="0" smtClean="0"/>
              <a:t>Появление новых форм самоорганизации  собственников – Советы многоквартирных домов и ТСЖ</a:t>
            </a:r>
          </a:p>
          <a:p>
            <a:r>
              <a:rPr lang="ru-RU" dirty="0" smtClean="0"/>
              <a:t>Развитие ТОС – работа на территории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817DB-139B-4858-B3D7-D3E9521A41A3}" type="slidenum">
              <a:rPr lang="ru-RU" smtClean="0"/>
              <a:pPr>
                <a:defRPr/>
              </a:pPr>
              <a:t>14</a:t>
            </a:fld>
            <a:endParaRPr lang="ru-RU" sz="1400"/>
          </a:p>
        </p:txBody>
      </p:sp>
      <p:sp>
        <p:nvSpPr>
          <p:cNvPr id="5" name="Двойная стрелка влево/вправо 4"/>
          <p:cNvSpPr/>
          <p:nvPr/>
        </p:nvSpPr>
        <p:spPr bwMode="auto">
          <a:xfrm flipV="1">
            <a:off x="4572000" y="3571876"/>
            <a:ext cx="785818" cy="21431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6619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«Наш дом – лучший»- Новосибирск</a:t>
            </a:r>
            <a:endParaRPr lang="ru-RU" sz="3600" dirty="0"/>
          </a:p>
        </p:txBody>
      </p:sp>
      <p:pic>
        <p:nvPicPr>
          <p:cNvPr id="4" name="Содержимое 3" descr="В Новосибирске -Лучший дом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450" y="2000240"/>
            <a:ext cx="5753100" cy="4020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организации</a:t>
            </a:r>
            <a:endParaRPr lang="ru-RU" dirty="0"/>
          </a:p>
        </p:txBody>
      </p:sp>
      <p:pic>
        <p:nvPicPr>
          <p:cNvPr id="7" name="Содержимое 3" descr="Дом и двор 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09318" y="2000240"/>
            <a:ext cx="3929090" cy="3929090"/>
          </a:xfrm>
          <a:prstGeom prst="rect">
            <a:avLst/>
          </a:prstGeom>
        </p:spPr>
      </p:pic>
      <p:pic>
        <p:nvPicPr>
          <p:cNvPr id="9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214554"/>
            <a:ext cx="4329114" cy="357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Современные тенденции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B0A09"/>
                </a:solidFill>
              </a:rPr>
              <a:t>Укрупнение (от Совета дома к Совету Территории, микрорайон</a:t>
            </a:r>
          </a:p>
          <a:p>
            <a:r>
              <a:rPr lang="ru-RU" sz="2800" dirty="0" smtClean="0">
                <a:solidFill>
                  <a:srgbClr val="0B0A09"/>
                </a:solidFill>
              </a:rPr>
              <a:t>Жилищные вопросы в центре забот</a:t>
            </a:r>
          </a:p>
          <a:p>
            <a:r>
              <a:rPr lang="ru-RU" sz="2800" dirty="0" smtClean="0">
                <a:solidFill>
                  <a:srgbClr val="0B0A09"/>
                </a:solidFill>
              </a:rPr>
              <a:t>Создание Соседских центров = Центров ПРИТЯЖЕНИЯ,  Центров местной активности, Центры активных людей</a:t>
            </a:r>
          </a:p>
          <a:p>
            <a:r>
              <a:rPr lang="ru-RU" sz="2800" dirty="0" smtClean="0">
                <a:solidFill>
                  <a:srgbClr val="0B0A09"/>
                </a:solidFill>
              </a:rPr>
              <a:t>Профессионализация деятельности</a:t>
            </a:r>
            <a:r>
              <a:rPr lang="en-US" sz="2800" dirty="0" smtClean="0">
                <a:solidFill>
                  <a:srgbClr val="0B0A09"/>
                </a:solidFill>
              </a:rPr>
              <a:t> </a:t>
            </a:r>
            <a:r>
              <a:rPr lang="ru-RU" sz="2800" dirty="0" smtClean="0">
                <a:solidFill>
                  <a:srgbClr val="0B0A09"/>
                </a:solidFill>
              </a:rPr>
              <a:t>лидеров</a:t>
            </a:r>
          </a:p>
          <a:p>
            <a:r>
              <a:rPr lang="ru-RU" sz="2800" dirty="0" smtClean="0">
                <a:solidFill>
                  <a:srgbClr val="0B0A09"/>
                </a:solidFill>
              </a:rPr>
              <a:t>Активное создание сайтов, порталов, групп в </a:t>
            </a:r>
            <a:r>
              <a:rPr lang="ru-RU" sz="2800" dirty="0" err="1" smtClean="0">
                <a:solidFill>
                  <a:srgbClr val="0B0A09"/>
                </a:solidFill>
              </a:rPr>
              <a:t>соцсетях</a:t>
            </a:r>
            <a:endParaRPr lang="ru-RU" sz="2800" dirty="0" smtClean="0">
              <a:solidFill>
                <a:srgbClr val="0B0A09"/>
              </a:solidFill>
            </a:endParaRPr>
          </a:p>
          <a:p>
            <a:r>
              <a:rPr lang="ru-RU" sz="2800" dirty="0" smtClean="0">
                <a:solidFill>
                  <a:srgbClr val="0B0A09"/>
                </a:solidFill>
              </a:rPr>
              <a:t>Налаженные технологии взаимодействия с МСУ, бизнесом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D22D3-73EF-4FB9-87E8-E81FC55BAA7F}" type="slidenum">
              <a:rPr lang="ru-RU" smtClean="0"/>
              <a:pPr>
                <a:defRPr/>
              </a:pPr>
              <a:t>17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«Движение городского </a:t>
            </a:r>
            <a:r>
              <a:rPr lang="ru-RU" i="1" dirty="0" err="1" smtClean="0">
                <a:solidFill>
                  <a:srgbClr val="FF0000"/>
                </a:solidFill>
              </a:rPr>
              <a:t>активизма</a:t>
            </a:r>
            <a:r>
              <a:rPr lang="ru-RU" i="1" dirty="0" smtClean="0"/>
              <a:t>»</a:t>
            </a:r>
          </a:p>
          <a:p>
            <a:r>
              <a:rPr lang="ru-RU" i="1" dirty="0" smtClean="0"/>
              <a:t>«Сообщество» – Форум </a:t>
            </a:r>
            <a:r>
              <a:rPr lang="ru-RU" i="1" dirty="0" smtClean="0">
                <a:solidFill>
                  <a:srgbClr val="FF0000"/>
                </a:solidFill>
              </a:rPr>
              <a:t>активных</a:t>
            </a:r>
            <a:r>
              <a:rPr lang="ru-RU" i="1" dirty="0" smtClean="0"/>
              <a:t> граждан</a:t>
            </a:r>
          </a:p>
          <a:p>
            <a:r>
              <a:rPr lang="ru-RU" i="1" dirty="0" smtClean="0"/>
              <a:t>В Кирове – «Форум </a:t>
            </a:r>
            <a:r>
              <a:rPr lang="ru-RU" i="1" dirty="0" smtClean="0">
                <a:solidFill>
                  <a:srgbClr val="FF0000"/>
                </a:solidFill>
              </a:rPr>
              <a:t>активных</a:t>
            </a:r>
            <a:r>
              <a:rPr lang="ru-RU" i="1" dirty="0" smtClean="0"/>
              <a:t> людей»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817DB-139B-4858-B3D7-D3E9521A41A3}" type="slidenum">
              <a:rPr lang="ru-RU" smtClean="0"/>
              <a:pPr>
                <a:defRPr/>
              </a:pPr>
              <a:t>18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исследовательские центры сообществ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Центр Прикладной </a:t>
            </a:r>
            <a:r>
              <a:rPr lang="ru-RU" dirty="0" err="1" smtClean="0"/>
              <a:t>урбанистики</a:t>
            </a:r>
            <a:r>
              <a:rPr lang="ru-RU" dirty="0" smtClean="0"/>
              <a:t>  (Свят </a:t>
            </a:r>
            <a:r>
              <a:rPr lang="ru-RU" dirty="0" err="1" smtClean="0"/>
              <a:t>Мурунов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ВШУ-ВШЭ (Лаборатория полевых исследований – Петр Иванов</a:t>
            </a:r>
          </a:p>
          <a:p>
            <a:r>
              <a:rPr lang="ru-RU" dirty="0" err="1" smtClean="0"/>
              <a:t>Шанинка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817DB-139B-4858-B3D7-D3E9521A41A3}" type="slidenum">
              <a:rPr lang="ru-RU" smtClean="0"/>
              <a:pPr>
                <a:defRPr/>
              </a:pPr>
              <a:t>19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В России длительная история локальной самоорганизации 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676796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800" dirty="0" smtClean="0"/>
              <a:t>Уличные комитеты</a:t>
            </a:r>
          </a:p>
          <a:p>
            <a:r>
              <a:rPr lang="ru-RU" sz="2800" dirty="0" smtClean="0"/>
              <a:t>    Домовые комитеты,</a:t>
            </a:r>
          </a:p>
          <a:p>
            <a:r>
              <a:rPr lang="ru-RU" sz="2800" dirty="0" smtClean="0"/>
              <a:t>    Дворовые комитеты</a:t>
            </a:r>
          </a:p>
          <a:p>
            <a:r>
              <a:rPr lang="ru-RU" sz="2800" dirty="0" smtClean="0"/>
              <a:t>    Жилищные товарищества</a:t>
            </a:r>
          </a:p>
          <a:p>
            <a:r>
              <a:rPr lang="ru-RU" sz="2800" dirty="0" smtClean="0"/>
              <a:t>    Садово-огородные товарищества</a:t>
            </a:r>
          </a:p>
          <a:p>
            <a:r>
              <a:rPr lang="ru-RU" sz="2800" dirty="0" smtClean="0"/>
              <a:t>    Гаражные товарищества</a:t>
            </a:r>
          </a:p>
          <a:p>
            <a:r>
              <a:rPr lang="ru-RU" sz="2800" dirty="0" smtClean="0"/>
              <a:t>    Погребные товарищества</a:t>
            </a:r>
          </a:p>
          <a:p>
            <a:r>
              <a:rPr lang="ru-RU" sz="2800" dirty="0" smtClean="0"/>
              <a:t>    Женсоветы,  Советы старейшин, </a:t>
            </a:r>
          </a:p>
          <a:p>
            <a:r>
              <a:rPr lang="ru-RU" sz="2800" b="1" dirty="0" smtClean="0"/>
              <a:t>     </a:t>
            </a:r>
            <a:r>
              <a:rPr lang="ru-RU" sz="2800" b="1" dirty="0" err="1" smtClean="0"/>
              <a:t>ТОСы</a:t>
            </a:r>
            <a:r>
              <a:rPr lang="ru-RU" sz="2800" b="1" dirty="0" smtClean="0"/>
              <a:t>  , ТСЖ</a:t>
            </a:r>
            <a:endParaRPr lang="ru-RU" sz="2800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603530-FC1F-451D-BB7A-C9ED66FAB08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ТОСы</a:t>
            </a:r>
            <a:r>
              <a:rPr lang="ru-RU" dirty="0" smtClean="0"/>
              <a:t> в помощь органам МСУ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</a:t>
            </a:r>
            <a:r>
              <a:rPr lang="ru-RU" dirty="0" err="1" smtClean="0"/>
              <a:t>ТОСов</a:t>
            </a:r>
            <a:r>
              <a:rPr lang="ru-RU" dirty="0" smtClean="0"/>
              <a:t> в сельской местности</a:t>
            </a:r>
          </a:p>
          <a:p>
            <a:r>
              <a:rPr lang="ru-RU" dirty="0" smtClean="0"/>
              <a:t>Поддержка проектов через муниципальные гранты </a:t>
            </a:r>
          </a:p>
          <a:p>
            <a:r>
              <a:rPr lang="ru-RU" dirty="0" smtClean="0"/>
              <a:t>Новые задачи – привлекательность </a:t>
            </a:r>
          </a:p>
          <a:p>
            <a:r>
              <a:rPr lang="ru-RU" dirty="0" smtClean="0"/>
              <a:t>Привлечение инвестиций</a:t>
            </a:r>
          </a:p>
          <a:p>
            <a:r>
              <a:rPr lang="ru-RU" dirty="0" smtClean="0"/>
              <a:t>Новые рабочие места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817DB-139B-4858-B3D7-D3E9521A41A3}" type="slidenum">
              <a:rPr lang="ru-RU" smtClean="0"/>
              <a:pPr>
                <a:defRPr/>
              </a:pPr>
              <a:t>20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Цветы вместо ям - акция местных жителей-автомобилистов</a:t>
            </a:r>
            <a:endParaRPr lang="ru-RU" sz="3200" dirty="0"/>
          </a:p>
        </p:txBody>
      </p:sp>
      <p:pic>
        <p:nvPicPr>
          <p:cNvPr id="5" name="Содержимое 4" descr="клумбы вместо я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101850"/>
            <a:ext cx="5486400" cy="41148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817DB-139B-4858-B3D7-D3E9521A41A3}" type="slidenum">
              <a:rPr lang="ru-RU" smtClean="0"/>
              <a:pPr>
                <a:defRPr/>
              </a:pPr>
              <a:t>21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Фестиваль сена                                      </a:t>
            </a:r>
            <a:r>
              <a:rPr lang="ru-RU" sz="3600" smtClean="0"/>
              <a:t>в с.Спасская Губа в Карелии</a:t>
            </a:r>
          </a:p>
        </p:txBody>
      </p:sp>
      <p:pic>
        <p:nvPicPr>
          <p:cNvPr id="9219" name="Содержимое 3" descr="фестиваль се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989138"/>
            <a:ext cx="6784975" cy="4868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"Ипотечный дворик"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это уникальное </a:t>
            </a:r>
            <a:r>
              <a:rPr lang="ru-RU" b="1" dirty="0" smtClean="0"/>
              <a:t>сообщество жителей </a:t>
            </a:r>
            <a:r>
              <a:rPr lang="ru-RU" dirty="0" smtClean="0"/>
              <a:t>города Заречного  Пензенской области, а именно двора по улице Заречной 10Г и 10Д.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817DB-139B-4858-B3D7-D3E9521A41A3}" type="slidenum">
              <a:rPr lang="ru-RU" smtClean="0"/>
              <a:pPr>
                <a:defRPr/>
              </a:pPr>
              <a:t>23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«Узнай своего соседа»</a:t>
            </a:r>
            <a:endParaRPr lang="ru-RU" dirty="0"/>
          </a:p>
        </p:txBody>
      </p:sp>
      <p:pic>
        <p:nvPicPr>
          <p:cNvPr id="5" name="Содержимое 4" descr="соседский обед 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272823"/>
            <a:ext cx="7772400" cy="377285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817DB-139B-4858-B3D7-D3E9521A41A3}" type="slidenum">
              <a:rPr lang="ru-RU" smtClean="0"/>
              <a:pPr>
                <a:defRPr/>
              </a:pPr>
              <a:t>24</a:t>
            </a:fld>
            <a:endParaRPr lang="ru-RU" sz="1400"/>
          </a:p>
        </p:txBody>
      </p:sp>
      <p:pic>
        <p:nvPicPr>
          <p:cNvPr id="6" name="Содержимое 4" descr="соседский обед 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2285992"/>
            <a:ext cx="7772400" cy="377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Присоединяйтесь</a:t>
            </a:r>
            <a:endParaRPr lang="ru-RU" dirty="0"/>
          </a:p>
        </p:txBody>
      </p:sp>
      <p:pic>
        <p:nvPicPr>
          <p:cNvPr id="4" name="Содержимое 3" descr="День соседей Ло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37567"/>
            <a:ext cx="8229600" cy="3051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День соседей в Кирове</a:t>
            </a:r>
          </a:p>
        </p:txBody>
      </p:sp>
      <p:pic>
        <p:nvPicPr>
          <p:cNvPr id="11267" name="Содержимое 4" descr="День сосе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2101850"/>
            <a:ext cx="5486400" cy="41148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0117E-ED03-4D03-AB8B-B4D1B851FA28}" type="slidenum">
              <a:rPr lang="ru-RU" smtClean="0"/>
              <a:pPr>
                <a:defRPr/>
              </a:pPr>
              <a:t>26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Примеры поздравлений студентов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2" name="Picture 2" descr="C:\Users\eshomina\Desktop\Документы с рабочего стола старого компьютера\шомина\день соседей\серегин и 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175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Угощаем соседей, 2013 </a:t>
            </a:r>
          </a:p>
        </p:txBody>
      </p:sp>
      <p:pic>
        <p:nvPicPr>
          <p:cNvPr id="50179" name="Содержимое 3" descr="Матюшкина Анастас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8550" y="1196975"/>
            <a:ext cx="7019925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70605"/>
                </a:solidFill>
              </a:rPr>
              <a:t>За эти 20 с лишним лет</a:t>
            </a:r>
            <a:endParaRPr lang="ru-RU" altLang="ru-RU" sz="360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066800" y="1989138"/>
            <a:ext cx="7772400" cy="4227512"/>
          </a:xfrm>
        </p:spPr>
        <p:txBody>
          <a:bodyPr/>
          <a:lstStyle/>
          <a:p>
            <a:r>
              <a:rPr lang="ru-RU" altLang="ru-RU" sz="4000" smtClean="0">
                <a:solidFill>
                  <a:srgbClr val="070605"/>
                </a:solidFill>
              </a:rPr>
              <a:t>ТОСы   изменили характер местной власти, «воспитали ее», сделав ее более «ориентированной на жителя» </a:t>
            </a:r>
          </a:p>
          <a:p>
            <a:r>
              <a:rPr lang="ru-RU" altLang="ru-RU" sz="4000" smtClean="0">
                <a:solidFill>
                  <a:srgbClr val="070605"/>
                </a:solidFill>
              </a:rPr>
              <a:t> сегодня органы МСУ «опережают» инициативы жителей» - нужны новые модели взаимодействия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96159-A762-4011-94B7-88F842D3F08B}" type="slidenum">
              <a:rPr lang="ru-RU" altLang="ru-RU" smtClean="0"/>
              <a:pPr>
                <a:defRPr/>
              </a:pPr>
              <a:t>29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Причины появления организованных соседских групп в конце 80-х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	деградация городской среды и сферы социальных услуг</a:t>
            </a:r>
          </a:p>
          <a:p>
            <a:r>
              <a:rPr lang="ru-RU" dirty="0" smtClean="0"/>
              <a:t>Страх из-за изменений «правил игры в обществе» и неопределенности </a:t>
            </a:r>
          </a:p>
          <a:p>
            <a:r>
              <a:rPr lang="ru-RU" dirty="0" smtClean="0"/>
              <a:t>Смелость взяться за решение проблем самим на волне демократических перемен 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8AB5F1-AE18-4AD5-8C58-B5033DB69F2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6461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Измеряемые результаты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066800" y="1484313"/>
            <a:ext cx="7772400" cy="4732337"/>
          </a:xfrm>
        </p:spPr>
        <p:txBody>
          <a:bodyPr/>
          <a:lstStyle/>
          <a:p>
            <a:r>
              <a:rPr lang="ru-RU" smtClean="0">
                <a:solidFill>
                  <a:srgbClr val="0B0A09"/>
                </a:solidFill>
              </a:rPr>
              <a:t>Количество сделанного, построенного, отремонтированного  - детских площадок, отремонтированных дорог, </a:t>
            </a:r>
          </a:p>
          <a:p>
            <a:r>
              <a:rPr lang="ru-RU" smtClean="0">
                <a:solidFill>
                  <a:srgbClr val="0B0A09"/>
                </a:solidFill>
              </a:rPr>
              <a:t>Освоенных средств</a:t>
            </a:r>
          </a:p>
          <a:p>
            <a:r>
              <a:rPr lang="ru-RU" smtClean="0">
                <a:solidFill>
                  <a:srgbClr val="0B0A09"/>
                </a:solidFill>
              </a:rPr>
              <a:t>Количество участников</a:t>
            </a:r>
          </a:p>
          <a:p>
            <a:r>
              <a:rPr lang="ru-RU" smtClean="0">
                <a:solidFill>
                  <a:srgbClr val="0B0A09"/>
                </a:solidFill>
              </a:rPr>
              <a:t>Количество человеко/часов</a:t>
            </a:r>
          </a:p>
          <a:p>
            <a:r>
              <a:rPr lang="ru-RU" smtClean="0">
                <a:solidFill>
                  <a:srgbClr val="0B0A09"/>
                </a:solidFill>
              </a:rPr>
              <a:t>Число субботников и праздников</a:t>
            </a:r>
          </a:p>
          <a:p>
            <a:r>
              <a:rPr lang="ru-RU" smtClean="0">
                <a:solidFill>
                  <a:srgbClr val="0B0A09"/>
                </a:solidFill>
              </a:rPr>
              <a:t>Число встреч  т.д.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никакая статистика не высветит и не выразит  суть того эффекта, который дает развитие соседских сообществ, благодаря деятельности ТОС.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F931F-DF7A-4055-A8C6-3EF15E94FB3F}" type="slidenum">
              <a:rPr lang="ru-RU" smtClean="0"/>
              <a:pPr>
                <a:defRPr/>
              </a:pPr>
              <a:t>31</a:t>
            </a:fld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110F0D"/>
                </a:solidFill>
              </a:rPr>
              <a:t>Изменения на территории:</a:t>
            </a:r>
            <a:br>
              <a:rPr lang="ru-RU" dirty="0" smtClean="0">
                <a:solidFill>
                  <a:srgbClr val="110F0D"/>
                </a:solidFill>
              </a:rPr>
            </a:br>
            <a:r>
              <a:rPr lang="ru-RU" dirty="0" smtClean="0">
                <a:solidFill>
                  <a:srgbClr val="110F0D"/>
                </a:solidFill>
              </a:rPr>
              <a:t>в нашем  дворе и микрорайоне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Стало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чище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стало светлее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Стало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безопаснее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Никто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не ломает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качели и скамейки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Автомобили стоят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 парковке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а не на газоне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Мусор вывозят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во время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Управляющая компания вступила в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переговоры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и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услышала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жителей…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75B86-F68C-4854-AF4E-EDA17EB99E63}" type="slidenum">
              <a:rPr lang="ru-RU" smtClean="0"/>
              <a:pPr>
                <a:defRPr/>
              </a:pPr>
              <a:t>32</a:t>
            </a:fld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Изменения в отношениях</a:t>
            </a:r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Между соседями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Между жителями у УК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Между жителями и местной властью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Между жителями и местным бизнесом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FEBCC-7947-45D4-B0D1-53BDCA73C8A4}" type="slidenum">
              <a:rPr lang="ru-RU" smtClean="0"/>
              <a:pPr>
                <a:defRPr/>
              </a:pPr>
              <a:t>33</a:t>
            </a:fld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430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Люди стали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341438"/>
            <a:ext cx="7772400" cy="48752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менее одинокими и более активными,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наслаждаться большей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безопасностью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и защищенностью,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получать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поддержку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своих соседей и структур МСУ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больше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доверять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своим соседям и своей УК, своей местной власти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счастливее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51AFA-1D14-4310-BB83-3B3365FFACCD}" type="slidenum">
              <a:rPr lang="ru-RU" smtClean="0"/>
              <a:pPr>
                <a:defRPr/>
              </a:pPr>
              <a:t>34</a:t>
            </a:fld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1D32F-7C5D-40B4-BBC1-AB73A0EB1195}" type="slidenum">
              <a:rPr lang="ru-RU" smtClean="0"/>
              <a:pPr>
                <a:defRPr/>
              </a:pPr>
              <a:t>35</a:t>
            </a:fld>
            <a:endParaRPr lang="ru-RU" sz="1400" smtClean="0"/>
          </a:p>
        </p:txBody>
      </p:sp>
      <p:pic>
        <p:nvPicPr>
          <p:cNvPr id="1945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110F0D"/>
                </a:solidFill>
              </a:rPr>
              <a:t>Для России очень нужны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altLang="ru-RU" dirty="0" smtClean="0">
                <a:solidFill>
                  <a:srgbClr val="110F0D"/>
                </a:solidFill>
              </a:rPr>
              <a:t>Выставки достижений ТОС</a:t>
            </a:r>
          </a:p>
          <a:p>
            <a:pPr>
              <a:defRPr/>
            </a:pPr>
            <a:r>
              <a:rPr lang="ru-RU" altLang="ru-RU" dirty="0" smtClean="0">
                <a:solidFill>
                  <a:srgbClr val="110F0D"/>
                </a:solidFill>
              </a:rPr>
              <a:t>Российский Информационно-методический Центр поддержки  ТОС</a:t>
            </a:r>
          </a:p>
          <a:p>
            <a:pPr>
              <a:defRPr/>
            </a:pPr>
            <a:r>
              <a:rPr lang="ru-RU" altLang="ru-RU" dirty="0" smtClean="0">
                <a:solidFill>
                  <a:srgbClr val="110F0D"/>
                </a:solidFill>
              </a:rPr>
              <a:t>Обучение активных жителей</a:t>
            </a:r>
          </a:p>
          <a:p>
            <a:pPr>
              <a:defRPr/>
            </a:pPr>
            <a:r>
              <a:rPr lang="ru-RU" altLang="ru-RU" dirty="0" smtClean="0">
                <a:solidFill>
                  <a:srgbClr val="110F0D"/>
                </a:solidFill>
              </a:rPr>
              <a:t>Обучение муниципальных служащих  </a:t>
            </a:r>
          </a:p>
          <a:p>
            <a:pPr>
              <a:defRPr/>
            </a:pPr>
            <a:r>
              <a:rPr lang="ru-RU" altLang="ru-RU" dirty="0" smtClean="0">
                <a:solidFill>
                  <a:srgbClr val="110F0D"/>
                </a:solidFill>
              </a:rPr>
              <a:t>БАНК Идей ТОС</a:t>
            </a:r>
          </a:p>
          <a:p>
            <a:pPr>
              <a:defRPr/>
            </a:pPr>
            <a:r>
              <a:rPr lang="ru-RU" altLang="ru-RU" dirty="0" smtClean="0">
                <a:solidFill>
                  <a:srgbClr val="110F0D"/>
                </a:solidFill>
              </a:rPr>
              <a:t>обмен опытом  между </a:t>
            </a:r>
            <a:r>
              <a:rPr lang="ru-RU" altLang="ru-RU" dirty="0" err="1" smtClean="0">
                <a:solidFill>
                  <a:srgbClr val="110F0D"/>
                </a:solidFill>
              </a:rPr>
              <a:t>ТОСами</a:t>
            </a:r>
            <a:r>
              <a:rPr lang="ru-RU" altLang="ru-RU" dirty="0" smtClean="0">
                <a:solidFill>
                  <a:srgbClr val="110F0D"/>
                </a:solidFill>
              </a:rPr>
              <a:t>, Ассоциациями, городами…</a:t>
            </a:r>
          </a:p>
          <a:p>
            <a:pPr>
              <a:defRPr/>
            </a:pPr>
            <a:r>
              <a:rPr lang="ru-RU" altLang="ru-RU" dirty="0" smtClean="0">
                <a:solidFill>
                  <a:srgbClr val="110F0D"/>
                </a:solidFill>
              </a:rPr>
              <a:t>Подготовка профессиональных социальных менеджеров (аниматоров), организаторов</a:t>
            </a:r>
          </a:p>
          <a:p>
            <a:pPr>
              <a:defRPr/>
            </a:pPr>
            <a:r>
              <a:rPr lang="ru-RU" altLang="ru-RU" dirty="0" smtClean="0">
                <a:solidFill>
                  <a:srgbClr val="110F0D"/>
                </a:solidFill>
              </a:rPr>
              <a:t>СРГ = федеральный </a:t>
            </a:r>
            <a:r>
              <a:rPr lang="ru-RU" altLang="ru-RU" dirty="0" err="1" smtClean="0">
                <a:solidFill>
                  <a:srgbClr val="110F0D"/>
                </a:solidFill>
              </a:rPr>
              <a:t>гратнооператор</a:t>
            </a:r>
            <a:r>
              <a:rPr lang="ru-RU" altLang="ru-RU" dirty="0" smtClean="0">
                <a:solidFill>
                  <a:srgbClr val="110F0D"/>
                </a:solidFill>
              </a:rPr>
              <a:t> по ТОС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dirty="0" smtClean="0">
              <a:solidFill>
                <a:srgbClr val="110F0D"/>
              </a:solidFill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AC4B2-FF1D-4EE4-9B33-F0184C53115D}" type="slidenum">
              <a:rPr lang="ru-RU" altLang="ru-RU" smtClean="0"/>
              <a:pPr>
                <a:defRPr/>
              </a:pPr>
              <a:t>36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5" descr="Рязань.jpg"/>
          <p:cNvPicPr>
            <a:picLocks noGrp="1" noChangeAspect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938213"/>
            <a:ext cx="7772400" cy="51784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2D8BD-ABFB-495E-8592-0D24B13A3290}" type="slidenum">
              <a:rPr lang="ru-RU" smtClean="0"/>
              <a:pPr>
                <a:defRPr/>
              </a:pPr>
              <a:t>37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Выставка ТОС в Новосибирске</a:t>
            </a:r>
          </a:p>
        </p:txBody>
      </p:sp>
      <p:pic>
        <p:nvPicPr>
          <p:cNvPr id="23555" name="Содержимое 4" descr="Выставка ТОС в Новосибирске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2101850"/>
            <a:ext cx="5486400" cy="41148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8FB9-05B4-4A97-9FD0-0E959EC50DA3}" type="slidenum">
              <a:rPr lang="ru-RU" smtClean="0"/>
              <a:pPr>
                <a:defRPr/>
              </a:pPr>
              <a:t>38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Лица ТОС – конкурс в Кирове</a:t>
            </a: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2D1AC-1BCE-4F58-8D91-F9125469327E}" type="slidenum">
              <a:rPr lang="ru-RU" altLang="ru-RU" smtClean="0"/>
              <a:pPr>
                <a:defRPr/>
              </a:pPr>
              <a:t>39</a:t>
            </a:fld>
            <a:endParaRPr lang="ru-RU" altLang="ru-RU" sz="1400" smtClean="0"/>
          </a:p>
        </p:txBody>
      </p:sp>
      <p:pic>
        <p:nvPicPr>
          <p:cNvPr id="22532" name="Picture 2" descr="C:\Users\user\Downloads\P9220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210185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Важные вехи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1988- первый ТОС «</a:t>
            </a:r>
            <a:r>
              <a:rPr lang="ru-RU" dirty="0" err="1" smtClean="0"/>
              <a:t>Братеево</a:t>
            </a:r>
            <a:r>
              <a:rPr lang="ru-RU" dirty="0" smtClean="0"/>
              <a:t>», Москва</a:t>
            </a:r>
          </a:p>
          <a:p>
            <a:r>
              <a:rPr lang="ru-RU" dirty="0" smtClean="0"/>
              <a:t>1995 </a:t>
            </a:r>
            <a:r>
              <a:rPr lang="ru-RU" b="1" dirty="0" smtClean="0"/>
              <a:t>Российско-американский проект поддержки соседских сообществ</a:t>
            </a:r>
          </a:p>
          <a:p>
            <a:r>
              <a:rPr lang="ru-RU" dirty="0" smtClean="0"/>
              <a:t>Создание «Народного фонда», «ШАГИ»</a:t>
            </a:r>
          </a:p>
          <a:p>
            <a:r>
              <a:rPr lang="ru-RU" dirty="0" smtClean="0"/>
              <a:t>1999- 2004 Поддержка </a:t>
            </a:r>
            <a:r>
              <a:rPr lang="ru-RU" dirty="0" err="1" smtClean="0"/>
              <a:t>ТОСов</a:t>
            </a:r>
            <a:r>
              <a:rPr lang="ru-RU" dirty="0" smtClean="0"/>
              <a:t>  западными донорами</a:t>
            </a:r>
          </a:p>
          <a:p>
            <a:r>
              <a:rPr lang="ru-RU" dirty="0" smtClean="0"/>
              <a:t>2004  Социальный форум в Перми </a:t>
            </a:r>
          </a:p>
          <a:p>
            <a:r>
              <a:rPr lang="ru-RU" dirty="0" smtClean="0"/>
              <a:t>2014 –Круглый стол в Совете Федерации</a:t>
            </a:r>
          </a:p>
          <a:p>
            <a:pPr>
              <a:buFontTx/>
              <a:buNone/>
            </a:pPr>
            <a:r>
              <a:rPr lang="ru-RU" dirty="0" smtClean="0"/>
              <a:t>    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52B35C-D594-4306-BF8F-72E2A61DAD6A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Сферы деятельности ТОС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111111"/>
                </a:solidFill>
              </a:rPr>
              <a:t>Социальная     </a:t>
            </a:r>
          </a:p>
          <a:p>
            <a:pPr eaLnBrk="1" hangingPunct="1"/>
            <a:r>
              <a:rPr lang="ru-RU" altLang="ru-RU" smtClean="0">
                <a:solidFill>
                  <a:srgbClr val="111111"/>
                </a:solidFill>
              </a:rPr>
              <a:t>Благоустройство</a:t>
            </a:r>
          </a:p>
          <a:p>
            <a:pPr eaLnBrk="1" hangingPunct="1"/>
            <a:r>
              <a:rPr lang="ru-RU" altLang="ru-RU" smtClean="0">
                <a:solidFill>
                  <a:srgbClr val="111111"/>
                </a:solidFill>
              </a:rPr>
              <a:t>Культурная</a:t>
            </a:r>
          </a:p>
          <a:p>
            <a:pPr eaLnBrk="1" hangingPunct="1"/>
            <a:r>
              <a:rPr lang="ru-RU" altLang="ru-RU" smtClean="0">
                <a:solidFill>
                  <a:srgbClr val="111111"/>
                </a:solidFill>
              </a:rPr>
              <a:t>Жилищная</a:t>
            </a:r>
          </a:p>
          <a:p>
            <a:pPr eaLnBrk="1" hangingPunct="1"/>
            <a:r>
              <a:rPr lang="ru-RU" altLang="ru-RU" smtClean="0">
                <a:solidFill>
                  <a:srgbClr val="111111"/>
                </a:solidFill>
              </a:rPr>
              <a:t>Работа с детьми и подростками</a:t>
            </a:r>
          </a:p>
          <a:p>
            <a:pPr eaLnBrk="1" hangingPunct="1"/>
            <a:r>
              <a:rPr lang="ru-RU" altLang="ru-RU" smtClean="0">
                <a:solidFill>
                  <a:srgbClr val="111111"/>
                </a:solidFill>
              </a:rPr>
              <a:t>Работа с пожилыми</a:t>
            </a:r>
          </a:p>
          <a:p>
            <a:pPr eaLnBrk="1" hangingPunct="1"/>
            <a:r>
              <a:rPr lang="ru-RU" altLang="ru-RU" smtClean="0">
                <a:solidFill>
                  <a:srgbClr val="111111"/>
                </a:solidFill>
              </a:rPr>
              <a:t>Работа с мигрантами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C8BFC-82D0-4EC9-9F2E-58E9865AB3D3}" type="slidenum">
              <a:rPr lang="ru-RU" altLang="ru-RU" smtClean="0"/>
              <a:pPr>
                <a:defRPr/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BB62F-E48C-4479-9C3A-53871E6FCEE6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Виды деятельности ТОС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11111"/>
                </a:solidFill>
              </a:rPr>
              <a:t> </a:t>
            </a:r>
            <a:r>
              <a:rPr lang="ru-RU" sz="2800" smtClean="0">
                <a:solidFill>
                  <a:srgbClr val="111111"/>
                </a:solidFill>
              </a:rPr>
              <a:t>Защитная 	</a:t>
            </a:r>
          </a:p>
          <a:p>
            <a:pPr eaLnBrk="1" hangingPunct="1"/>
            <a:r>
              <a:rPr lang="ru-RU" sz="2800" smtClean="0">
                <a:solidFill>
                  <a:srgbClr val="111111"/>
                </a:solidFill>
              </a:rPr>
              <a:t>Информационная  </a:t>
            </a:r>
          </a:p>
          <a:p>
            <a:pPr eaLnBrk="1" hangingPunct="1"/>
            <a:r>
              <a:rPr lang="ru-RU" sz="2800" smtClean="0">
                <a:solidFill>
                  <a:srgbClr val="111111"/>
                </a:solidFill>
              </a:rPr>
              <a:t>Просветительская</a:t>
            </a:r>
          </a:p>
          <a:p>
            <a:pPr eaLnBrk="1" hangingPunct="1"/>
            <a:r>
              <a:rPr lang="ru-RU" sz="2800" smtClean="0">
                <a:solidFill>
                  <a:srgbClr val="111111"/>
                </a:solidFill>
              </a:rPr>
              <a:t>Разрешения конфликтов</a:t>
            </a:r>
          </a:p>
          <a:p>
            <a:pPr eaLnBrk="1" hangingPunct="1"/>
            <a:r>
              <a:rPr lang="ru-RU" sz="2800" smtClean="0">
                <a:solidFill>
                  <a:srgbClr val="111111"/>
                </a:solidFill>
              </a:rPr>
              <a:t>Лоббистская  </a:t>
            </a:r>
          </a:p>
          <a:p>
            <a:pPr eaLnBrk="1" hangingPunct="1"/>
            <a:r>
              <a:rPr lang="ru-RU" sz="2800" smtClean="0">
                <a:solidFill>
                  <a:srgbClr val="111111"/>
                </a:solidFill>
              </a:rPr>
              <a:t>Воспитательная	</a:t>
            </a:r>
          </a:p>
          <a:p>
            <a:pPr eaLnBrk="1" hangingPunct="1"/>
            <a:r>
              <a:rPr lang="ru-RU" sz="2800" smtClean="0">
                <a:solidFill>
                  <a:srgbClr val="111111"/>
                </a:solidFill>
              </a:rPr>
              <a:t>Контрольная</a:t>
            </a:r>
          </a:p>
          <a:p>
            <a:pPr eaLnBrk="1" hangingPunct="1"/>
            <a:r>
              <a:rPr lang="ru-RU" sz="2800" smtClean="0">
                <a:solidFill>
                  <a:srgbClr val="111111"/>
                </a:solidFill>
              </a:rPr>
              <a:t>Правоохранная</a:t>
            </a:r>
          </a:p>
          <a:p>
            <a:pPr eaLnBrk="1" hangingPunct="1"/>
            <a:endParaRPr lang="ru-RU" smtClean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жилые вяжут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1102" y="1600200"/>
            <a:ext cx="63617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Масштабы деятельности соседских сообществ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Подъезд</a:t>
            </a:r>
          </a:p>
          <a:p>
            <a:r>
              <a:rPr lang="ru-RU" dirty="0" smtClean="0"/>
              <a:t>Двор</a:t>
            </a:r>
          </a:p>
          <a:p>
            <a:r>
              <a:rPr lang="ru-RU" dirty="0" smtClean="0"/>
              <a:t>Микрорайон</a:t>
            </a:r>
          </a:p>
          <a:p>
            <a:r>
              <a:rPr lang="ru-RU" dirty="0" smtClean="0"/>
              <a:t>поселение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DA1EA-B56A-4AFD-B5F7-548541DDFC98}" type="slidenum">
              <a:rPr lang="ru-RU" smtClean="0"/>
              <a:pPr>
                <a:defRPr/>
              </a:pPr>
              <a:t>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5" descr="мост в арх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379413"/>
            <a:ext cx="7783513" cy="5837237"/>
          </a:xfrm>
        </p:spPr>
      </p:pic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08134A-7141-421F-AC1A-CD20C1EB775E}" type="slidenum">
              <a:rPr lang="ru-RU" smtClean="0"/>
              <a:pPr/>
              <a:t>9</a:t>
            </a:fld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22597cbdf6b4ddbf5b856c719dc5122e864b"/>
</p:tagLst>
</file>

<file path=ppt/theme/theme1.xml><?xml version="1.0" encoding="utf-8"?>
<a:theme xmlns:a="http://schemas.openxmlformats.org/drawingml/2006/main" name="Природа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Designs\Природа.pot</Template>
  <TotalTime>5825</TotalTime>
  <Words>635</Words>
  <Application>Microsoft Office PowerPoint</Application>
  <PresentationFormat>Экран (4:3)</PresentationFormat>
  <Paragraphs>158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Природа</vt:lpstr>
      <vt:lpstr>«Соседские сообщества в России»</vt:lpstr>
      <vt:lpstr>В России длительная история локальной самоорганизации  </vt:lpstr>
      <vt:lpstr>Причины появления организованных соседских групп в конце 80-х</vt:lpstr>
      <vt:lpstr>Важные вехи </vt:lpstr>
      <vt:lpstr>Сферы деятельности ТОС</vt:lpstr>
      <vt:lpstr>Виды деятельности ТОС</vt:lpstr>
      <vt:lpstr>Слайд 7</vt:lpstr>
      <vt:lpstr>Масштабы деятельности соседских сообществ</vt:lpstr>
      <vt:lpstr>Слайд 9</vt:lpstr>
      <vt:lpstr>Подъезд</vt:lpstr>
      <vt:lpstr>Слайд 11</vt:lpstr>
      <vt:lpstr>Слайд 12</vt:lpstr>
      <vt:lpstr>Полоскалки – тоже забота ТОСа </vt:lpstr>
      <vt:lpstr>Активизация деятельности соседских сообществ в свете реформы ЖКХ</vt:lpstr>
      <vt:lpstr>«Наш дом – лучший»- Новосибирск</vt:lpstr>
      <vt:lpstr>Новые организации</vt:lpstr>
      <vt:lpstr>Современные тенденции</vt:lpstr>
      <vt:lpstr>Слайд 18</vt:lpstr>
      <vt:lpstr>Новые исследовательские центры сообществ</vt:lpstr>
      <vt:lpstr>ТОСы в помощь органам МСУ</vt:lpstr>
      <vt:lpstr>Цветы вместо ям - акция местных жителей-автомобилистов</vt:lpstr>
      <vt:lpstr>Фестиваль сена                                      в с.Спасская Губа в Карелии</vt:lpstr>
      <vt:lpstr>"Ипотечный дворик"</vt:lpstr>
      <vt:lpstr>«Узнай своего соседа»</vt:lpstr>
      <vt:lpstr>Присоединяйтесь</vt:lpstr>
      <vt:lpstr>День соседей в Кирове</vt:lpstr>
      <vt:lpstr>Примеры поздравлений студентов</vt:lpstr>
      <vt:lpstr>Угощаем соседей, 2013 </vt:lpstr>
      <vt:lpstr>За эти 20 с лишним лет</vt:lpstr>
      <vt:lpstr>Измеряемые результаты</vt:lpstr>
      <vt:lpstr>Слайд 31</vt:lpstr>
      <vt:lpstr>Изменения на территории: в нашем  дворе и микрорайоне</vt:lpstr>
      <vt:lpstr>Изменения в отношениях</vt:lpstr>
      <vt:lpstr>Люди стали</vt:lpstr>
      <vt:lpstr>Слайд 35</vt:lpstr>
      <vt:lpstr>Для России очень нужны</vt:lpstr>
      <vt:lpstr>Слайд 37</vt:lpstr>
      <vt:lpstr>Выставка ТОС в Новосибирске</vt:lpstr>
      <vt:lpstr>Лица ТОС – конкурс в Кирове</vt:lpstr>
    </vt:vector>
  </TitlesOfParts>
  <Company>HOME, SWEET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ТОСы в России</dc:title>
  <dc:creator>Шомина Елена Сергеевна</dc:creator>
  <cp:lastModifiedBy>user</cp:lastModifiedBy>
  <cp:revision>193</cp:revision>
  <dcterms:created xsi:type="dcterms:W3CDTF">2007-06-17T13:09:44Z</dcterms:created>
  <dcterms:modified xsi:type="dcterms:W3CDTF">2015-04-30T10:54:41Z</dcterms:modified>
</cp:coreProperties>
</file>